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31.01.2022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31.01.2022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31.01.2022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31.01.2022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31.01.2022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57167"/>
            <a:ext cx="7772400" cy="1785949"/>
          </a:xfrm>
        </p:spPr>
        <p:txBody>
          <a:bodyPr>
            <a:noAutofit/>
          </a:bodyPr>
          <a:lstStyle/>
          <a:p>
            <a:pPr algn="ctr"/>
            <a:r>
              <a:rPr lang="ru-RU" sz="2400" dirty="0" smtClean="0">
                <a:solidFill>
                  <a:srgbClr val="FF0000"/>
                </a:solidFill>
              </a:rPr>
              <a:t>Муниципальное бюджетное дошкольное образовательное учреждение </a:t>
            </a:r>
            <a:br>
              <a:rPr lang="ru-RU" sz="2400" dirty="0" smtClean="0">
                <a:solidFill>
                  <a:srgbClr val="FF0000"/>
                </a:solidFill>
              </a:rPr>
            </a:br>
            <a:r>
              <a:rPr lang="ru-RU" sz="2400" dirty="0" smtClean="0">
                <a:solidFill>
                  <a:srgbClr val="FF0000"/>
                </a:solidFill>
              </a:rPr>
              <a:t>детский сад «</a:t>
            </a:r>
            <a:r>
              <a:rPr lang="ru-RU" sz="2400" dirty="0" err="1" smtClean="0">
                <a:solidFill>
                  <a:srgbClr val="FF0000"/>
                </a:solidFill>
              </a:rPr>
              <a:t>Аян</a:t>
            </a:r>
            <a:r>
              <a:rPr lang="ru-RU" sz="2400" dirty="0" smtClean="0">
                <a:solidFill>
                  <a:srgbClr val="FF0000"/>
                </a:solidFill>
              </a:rPr>
              <a:t>» </a:t>
            </a:r>
            <a:r>
              <a:rPr lang="ru-RU" sz="2400" dirty="0" err="1" smtClean="0">
                <a:solidFill>
                  <a:srgbClr val="FF0000"/>
                </a:solidFill>
              </a:rPr>
              <a:t>с.Аянгаты</a:t>
            </a:r>
            <a:r>
              <a:rPr lang="ru-RU" sz="2400" dirty="0" smtClean="0">
                <a:solidFill>
                  <a:srgbClr val="FF0000"/>
                </a:solidFill>
              </a:rPr>
              <a:t/>
            </a:r>
            <a:br>
              <a:rPr lang="ru-RU" sz="2400" dirty="0" smtClean="0">
                <a:solidFill>
                  <a:srgbClr val="FF0000"/>
                </a:solidFill>
              </a:rPr>
            </a:br>
            <a:r>
              <a:rPr lang="ru-RU" sz="2400" dirty="0" smtClean="0">
                <a:solidFill>
                  <a:srgbClr val="FF0000"/>
                </a:solidFill>
              </a:rPr>
              <a:t>младшая группа «Колокольчики»</a:t>
            </a:r>
            <a:endParaRPr lang="ru-RU" sz="2400" dirty="0">
              <a:solidFill>
                <a:srgbClr val="FF0000"/>
              </a:solidFill>
            </a:endParaRPr>
          </a:p>
        </p:txBody>
      </p:sp>
      <p:sp>
        <p:nvSpPr>
          <p:cNvPr id="3" name="Подзаголовок 2"/>
          <p:cNvSpPr>
            <a:spLocks noGrp="1"/>
          </p:cNvSpPr>
          <p:nvPr>
            <p:ph type="subTitle" idx="1"/>
          </p:nvPr>
        </p:nvSpPr>
        <p:spPr>
          <a:xfrm>
            <a:off x="1142976" y="2643182"/>
            <a:ext cx="7286676" cy="1428760"/>
          </a:xfrm>
        </p:spPr>
        <p:txBody>
          <a:bodyPr>
            <a:normAutofit/>
          </a:bodyPr>
          <a:lstStyle/>
          <a:p>
            <a:pPr algn="ctr"/>
            <a:r>
              <a:rPr lang="ru-RU" sz="3600" b="1" dirty="0" smtClean="0">
                <a:solidFill>
                  <a:srgbClr val="7030A0"/>
                </a:solidFill>
                <a:latin typeface="Monotype Corsiva" pitchFamily="66" charset="0"/>
              </a:rPr>
              <a:t>Рисования</a:t>
            </a:r>
            <a:r>
              <a:rPr lang="ru-RU" sz="3600" b="1" dirty="0" smtClean="0">
                <a:solidFill>
                  <a:srgbClr val="7030A0"/>
                </a:solidFill>
                <a:latin typeface="Monotype Corsiva" pitchFamily="66" charset="0"/>
              </a:rPr>
              <a:t/>
            </a:r>
            <a:br>
              <a:rPr lang="ru-RU" sz="3600" b="1" dirty="0" smtClean="0">
                <a:solidFill>
                  <a:srgbClr val="7030A0"/>
                </a:solidFill>
                <a:latin typeface="Monotype Corsiva" pitchFamily="66" charset="0"/>
              </a:rPr>
            </a:br>
            <a:r>
              <a:rPr lang="ru-RU" sz="3600" b="1" dirty="0" smtClean="0">
                <a:solidFill>
                  <a:srgbClr val="7030A0"/>
                </a:solidFill>
                <a:latin typeface="Monotype Corsiva" pitchFamily="66" charset="0"/>
              </a:rPr>
              <a:t>Тема: </a:t>
            </a:r>
            <a:r>
              <a:rPr lang="ru-RU" sz="3600" b="1" dirty="0" smtClean="0">
                <a:solidFill>
                  <a:srgbClr val="7030A0"/>
                </a:solidFill>
                <a:latin typeface="Monotype Corsiva" pitchFamily="66" charset="0"/>
              </a:rPr>
              <a:t>«С</a:t>
            </a:r>
            <a:r>
              <a:rPr lang="ru-RU" sz="3600" b="1" dirty="0" smtClean="0">
                <a:solidFill>
                  <a:srgbClr val="7030A0"/>
                </a:solidFill>
                <a:latin typeface="Monotype Corsiva" pitchFamily="66" charset="0"/>
              </a:rPr>
              <a:t>мешиваем краски</a:t>
            </a:r>
            <a:r>
              <a:rPr lang="ru-RU" sz="3600" b="1" dirty="0" smtClean="0">
                <a:solidFill>
                  <a:srgbClr val="7030A0"/>
                </a:solidFill>
                <a:latin typeface="Monotype Corsiva" pitchFamily="66" charset="0"/>
              </a:rPr>
              <a:t>»</a:t>
            </a:r>
            <a:endParaRPr lang="ru-RU" sz="3600" dirty="0" smtClean="0">
              <a:solidFill>
                <a:srgbClr val="7030A0"/>
              </a:solidFill>
              <a:latin typeface="Monotype Corsiva" pitchFamily="66" charset="0"/>
            </a:endParaRPr>
          </a:p>
          <a:p>
            <a:pPr algn="ctr"/>
            <a:endParaRPr lang="ru-RU" sz="28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868478"/>
          </a:xfrm>
        </p:spPr>
        <p:txBody>
          <a:bodyPr>
            <a:normAutofit fontScale="90000"/>
          </a:bodyPr>
          <a:lstStyle/>
          <a:p>
            <a:r>
              <a:rPr lang="ru-RU" sz="2800" dirty="0" smtClean="0"/>
              <a:t> </a:t>
            </a:r>
            <a:br>
              <a:rPr lang="ru-RU" sz="2800" dirty="0" smtClean="0"/>
            </a:br>
            <a:r>
              <a:rPr lang="ru-RU" sz="2200" dirty="0" smtClean="0">
                <a:solidFill>
                  <a:schemeClr val="tx1"/>
                </a:solidFill>
                <a:latin typeface="Times New Roman" pitchFamily="18" charset="0"/>
                <a:cs typeface="Times New Roman" pitchFamily="18" charset="0"/>
              </a:rPr>
              <a:t>Цель. </a:t>
            </a:r>
            <a:r>
              <a:rPr lang="ru-RU" sz="2200" dirty="0" smtClean="0">
                <a:solidFill>
                  <a:schemeClr val="tx1"/>
                </a:solidFill>
                <a:latin typeface="Times New Roman" pitchFamily="18" charset="0"/>
                <a:cs typeface="Times New Roman" pitchFamily="18" charset="0"/>
              </a:rPr>
              <a:t>. Продолжать знакомить детей с акварельными красками, учить правильно пользоваться кисточкой, закреплять знания основных цветов, знакомить с новыми цветами и оттенками, формировать интерес и положительное отношение к рисованию.</a:t>
            </a:r>
            <a:r>
              <a:rPr lang="ru-RU" sz="2200" b="0" dirty="0" smtClean="0">
                <a:latin typeface="Times New Roman" pitchFamily="18" charset="0"/>
                <a:cs typeface="Times New Roman" pitchFamily="18" charset="0"/>
              </a:rPr>
              <a:t/>
            </a:r>
            <a:br>
              <a:rPr lang="ru-RU" sz="2200" b="0" dirty="0" smtClean="0">
                <a:latin typeface="Times New Roman" pitchFamily="18" charset="0"/>
                <a:cs typeface="Times New Roman" pitchFamily="18" charset="0"/>
              </a:rPr>
            </a:br>
            <a:r>
              <a:rPr lang="ru-RU" sz="3100" dirty="0" smtClean="0">
                <a:solidFill>
                  <a:srgbClr val="7030A0"/>
                </a:solidFill>
                <a:latin typeface="Monotype Corsiva" pitchFamily="66" charset="0"/>
              </a:rPr>
              <a:t/>
            </a:r>
            <a:br>
              <a:rPr lang="ru-RU" sz="3100" dirty="0" smtClean="0">
                <a:solidFill>
                  <a:srgbClr val="7030A0"/>
                </a:solidFill>
                <a:latin typeface="Monotype Corsiva" pitchFamily="66" charset="0"/>
              </a:rPr>
            </a:br>
            <a:endParaRPr lang="ru-RU" sz="3100" dirty="0">
              <a:solidFill>
                <a:srgbClr val="7030A0"/>
              </a:solidFill>
              <a:latin typeface="Monotype Corsiva" pitchFamily="66" charset="0"/>
            </a:endParaRPr>
          </a:p>
        </p:txBody>
      </p:sp>
      <p:sp>
        <p:nvSpPr>
          <p:cNvPr id="17409" name="Rectangle 1"/>
          <p:cNvSpPr>
            <a:spLocks noChangeArrowheads="1"/>
          </p:cNvSpPr>
          <p:nvPr/>
        </p:nvSpPr>
        <p:spPr bwMode="auto">
          <a:xfrm>
            <a:off x="571472" y="1857365"/>
            <a:ext cx="8143932"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b="0" i="0" u="none" strike="noStrike" cap="none" normalizeH="0" baseline="0" dirty="0" smtClean="0">
                <a:ln>
                  <a:noFill/>
                </a:ln>
                <a:solidFill>
                  <a:schemeClr val="tx1"/>
                </a:solidFill>
                <a:effectLst/>
                <a:latin typeface="Monotype Corsiva" pitchFamily="66" charset="0"/>
                <a:ea typeface="Times New Roman" pitchFamily="18" charset="0"/>
                <a:cs typeface="Times New Roman" pitchFamily="18" charset="0"/>
              </a:rPr>
              <a:t> </a:t>
            </a:r>
            <a:endParaRPr lang="ru-RU" sz="2400" dirty="0" smtClean="0">
              <a:solidFill>
                <a:srgbClr val="FF0000"/>
              </a:solidFill>
              <a:latin typeface="Monotype Corsiva"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tab pos="2970213" algn="ctr"/>
              </a:tabLst>
            </a:pPr>
            <a:endParaRPr kumimoji="0" lang="ru-RU" sz="2000" b="0" i="0" u="none" strike="noStrike" cap="none" normalizeH="0" baseline="0" dirty="0" smtClean="0">
              <a:ln>
                <a:noFill/>
              </a:ln>
              <a:solidFill>
                <a:srgbClr val="FF0000"/>
              </a:solidFill>
              <a:effectLst/>
              <a:latin typeface="Arial" pitchFamily="34" charset="0"/>
              <a:cs typeface="Arial" pitchFamily="34" charset="0"/>
            </a:endParaRPr>
          </a:p>
        </p:txBody>
      </p:sp>
      <p:sp>
        <p:nvSpPr>
          <p:cNvPr id="2049" name="Rectangle 1"/>
          <p:cNvSpPr>
            <a:spLocks noChangeArrowheads="1"/>
          </p:cNvSpPr>
          <p:nvPr/>
        </p:nvSpPr>
        <p:spPr bwMode="auto">
          <a:xfrm>
            <a:off x="0" y="3989775"/>
            <a:ext cx="485775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rgbClr val="FF0000"/>
              </a:solidFill>
              <a:effectLst/>
              <a:latin typeface="Monotype Corsiva" pitchFamily="66" charset="0"/>
              <a:cs typeface="Arial" pitchFamily="34" charset="0"/>
            </a:endParaRPr>
          </a:p>
        </p:txBody>
      </p:sp>
      <p:sp>
        <p:nvSpPr>
          <p:cNvPr id="3" name="Rectangle 1"/>
          <p:cNvSpPr>
            <a:spLocks noChangeArrowheads="1"/>
          </p:cNvSpPr>
          <p:nvPr/>
        </p:nvSpPr>
        <p:spPr bwMode="auto">
          <a:xfrm>
            <a:off x="285720" y="1664394"/>
            <a:ext cx="442915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Смешивание- это соединение 2-3 красок разных цветов в стакане с водой или на листе бумаги для получения нового цвета. Существует три цвета, которые нельзя получить при смешивании других цветов. Это жёлтый, синий, красный. Производные цвета получаются в результате смешивания пар основных цветов: зелёный- из жёлтого и синего, оранжевый- из жёлтого и красного, фиолетовый из красного и синего. Изменяя пропорции смешиваемых красок, можно получать различные оттенки цветов. Многообразие остальных цветов можно получить, смешивая три основных цвета разных соотношениях. Не обучая детей теории цвета, можно на занятиях дать им возможность пережить волшебство возникновения новых цветов.</a:t>
            </a:r>
            <a:endParaRPr kumimoji="0" lang="ru-RU" sz="14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Смешивать краски основных цветов можно разными способами. На одном из занятий «Цветная вода» сделайте воду разных цветов в один стакан или смешивайте в стакан с чистой водой поочередно несколько красок. А можно смешивать краски на палитре или на бумаге. </a:t>
            </a:r>
            <a:endParaRPr kumimoji="0" lang="ru-RU" sz="140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2053" name="Picture 5" descr="https://www.maam.ru/upload/blogs/detsad-26384-1449421036.jpg"/>
          <p:cNvPicPr>
            <a:picLocks noChangeAspect="1" noChangeArrowheads="1"/>
          </p:cNvPicPr>
          <p:nvPr/>
        </p:nvPicPr>
        <p:blipFill>
          <a:blip r:embed="rId2" cstate="print"/>
          <a:srcRect/>
          <a:stretch>
            <a:fillRect/>
          </a:stretch>
        </p:blipFill>
        <p:spPr bwMode="auto">
          <a:xfrm>
            <a:off x="4857752" y="1785926"/>
            <a:ext cx="3786214" cy="4214843"/>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239</TotalTime>
  <Words>162</Words>
  <Application>Microsoft Office PowerPoint</Application>
  <PresentationFormat>Экран (4:3)</PresentationFormat>
  <Paragraphs>6</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Открытая</vt:lpstr>
      <vt:lpstr>Муниципальное бюджетное дошкольное образовательное учреждение  детский сад «Аян» с.Аянгаты младшая группа «Колокольчики»</vt:lpstr>
      <vt:lpstr>  Цель. . Продолжать знакомить детей с акварельными красками, учить правильно пользоваться кисточкой, закреплять знания основных цветов, знакомить с новыми цветами и оттенками, формировать интерес и положительное отношение к рисованию.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бюджетное дошкольное образовательное учреждение  детский сад «Аян» с.Аянгаты младшая группа «Колокольчики»</dc:title>
  <dc:creator>User</dc:creator>
  <cp:lastModifiedBy>Admin</cp:lastModifiedBy>
  <cp:revision>15</cp:revision>
  <dcterms:created xsi:type="dcterms:W3CDTF">2022-01-27T03:43:03Z</dcterms:created>
  <dcterms:modified xsi:type="dcterms:W3CDTF">2022-01-31T06:38:49Z</dcterms:modified>
</cp:coreProperties>
</file>